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3" r:id="rId2"/>
    <p:sldId id="260" r:id="rId3"/>
    <p:sldId id="261" r:id="rId4"/>
    <p:sldId id="257" r:id="rId5"/>
    <p:sldId id="256" r:id="rId6"/>
    <p:sldId id="258" r:id="rId7"/>
    <p:sldId id="259" r:id="rId8"/>
    <p:sldId id="271" r:id="rId9"/>
    <p:sldId id="265" r:id="rId10"/>
    <p:sldId id="262" r:id="rId11"/>
    <p:sldId id="263" r:id="rId12"/>
    <p:sldId id="264" r:id="rId13"/>
    <p:sldId id="270" r:id="rId14"/>
    <p:sldId id="272" r:id="rId15"/>
    <p:sldId id="267" r:id="rId16"/>
    <p:sldId id="266" r:id="rId17"/>
    <p:sldId id="268" r:id="rId18"/>
    <p:sldId id="269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715F4-AEB3-4A84-B183-11C7BF07E5EE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0C494-82C6-41D3-8AE9-5D28AD2D1A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5517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0C494-82C6-41D3-8AE9-5D28AD2D1AE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811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77C308-79C5-8488-77E6-7AC8DB51D5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0A444A8-AC3D-A970-2770-691F39693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D62E05-8B3D-B94A-ADEE-4A3C4A1FF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10447B-D519-D4F9-B745-A1BCC803E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D10E78-6A71-1D36-94BC-8518A81B5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694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CF5037-9709-5B57-4B73-1A8AD3E9B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9540E04-A70D-0109-D505-5FDBF005E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59DE7E6-7C6F-EC04-0FC9-1D10DBE0B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FEBFD7-D174-5DE8-AF5C-84E0707D5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1EB45A-2D96-7746-ECC5-7F97B7975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2504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FAFA09B-F23C-9F8D-CF5F-61D1609772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60DBA4-78A8-D97D-5937-1FE3AB0AC9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0B8B67-5FC8-7314-83E7-492D0EAB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0ADEED-6E1B-030A-F8DE-5ABE0C34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FDCA49-BDC2-BFB1-DCC5-ACCE7D32C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27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CD9DB3-C512-09A3-6429-9B8CEE672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770BB2-2D6D-D312-DE34-168D8237C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3B1F09-2E73-D785-FD2E-E71E7A94E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685622-5FE6-1399-082F-282B14D65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0E7288-D2A0-8C1E-920E-D5C15B15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04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08680A-AC70-1BB6-3292-7D68FDD87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3B6F43C-192B-5C4E-0FCB-CAAF06970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8FFD87-8532-D9BE-A988-002B15E1F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C6C450-AB80-2BB8-5FE0-4B68D0EB2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86CC80-6442-8BC6-1CF6-0E1C4AB9A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9233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8C0EC0-D37F-DE46-FF93-660E6D45C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0874B3-0C68-EFB0-EAEC-31AB3E7858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C2B15F0-DFC4-BE7A-CAFC-5EE9BEBA4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B0DDD3A-D4B1-690D-9018-50A634C2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4E05113-603E-DBD8-7E8B-0386116E3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94C7B3C-CC28-5BB4-4FC8-F23F3207C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407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8FE97D-F8CC-1662-B794-1C9B19B2F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8AE86A-A788-23D5-9E33-366430481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B2F3779-9B24-0BBC-7279-E1C9DF35A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EAA97CC-D624-EDB6-6B2D-8419F6CFE5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513A73A-4E56-1765-6EAB-EC51DAE82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A5F1CAB-1EDE-6240-B176-20463CC07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368CB66-9A95-5231-5072-779D90070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2DAE5A4-929F-1EB1-FED4-DD5A0FF92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691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58954E-76EB-C869-8037-21C35E6FA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195DEE2-EF35-8124-26E1-13898F216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581C7B0-69A7-9264-85C6-0DA57B43F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BCF9091-AC6E-DFEA-126A-7B3811551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9281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C2B689D-3557-9EA4-C3F9-5BECCF5AE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1E24A70-9AFB-B428-F96F-254765C35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7AC8B20-CF6B-8F74-6F19-115327EAE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4100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1F9883-5415-90C1-00BA-E013D8A48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1254DF-0BD9-14BB-788B-9A100FC57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E83B461-B5B3-8215-E0EE-07C00FF07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026E660-9763-FB0C-D704-993381981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9BF4674-7E8F-F1F0-C8F8-404B65C8B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B7387D-3133-F17E-302F-E6E45747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70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7BE5D7-65FF-4B66-3D5A-769B4A962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A4207CA-B27D-6081-1CB6-137A95119B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55962F-F39E-78CE-10D8-F224D9030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585FA68-F3FA-A162-6AC4-238E2C5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900410E-A62A-8D90-ABEB-2D52FBA1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085F6BD-A819-39C2-7D1C-DB41765C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8534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0B0F95-C3A1-F1CA-BFB8-8F072B3AA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1DE9B9-1F63-303D-C923-5FFDFF70C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643C0B-83AA-5363-7F35-89936C4D7B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A7B93-25A7-442D-A7B8-F8FE54668039}" type="datetimeFigureOut">
              <a:rPr lang="ru-RU" smtClean="0"/>
              <a:t>22.10.2022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5FE80-E8EC-A130-B0E9-FC7F8C16D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C0A7F1-7F95-72D0-17F4-77EA2EA90C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DE967-23AD-4F0C-A641-59BFD271C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508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BDF6C6-477F-4F20-FF4C-67E59C7C7059}"/>
              </a:ext>
            </a:extLst>
          </p:cNvPr>
          <p:cNvSpPr txBox="1"/>
          <p:nvPr/>
        </p:nvSpPr>
        <p:spPr>
          <a:xfrm>
            <a:off x="1946787" y="1579936"/>
            <a:ext cx="8298426" cy="2276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ИНДИВИДУАЛЬНАЯ РАБОТА №</a:t>
            </a:r>
            <a:r>
              <a:rPr lang="en-US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endParaRPr lang="ru-RU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Методы выделения границ. Анализ параметров алгоритма </a:t>
            </a:r>
            <a:r>
              <a:rPr lang="ru-RU" sz="32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Канни</a:t>
            </a:r>
            <a:r>
              <a:rPr lang="ru-RU" sz="32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для </a:t>
            </a:r>
            <a:r>
              <a:rPr lang="ru-RU" sz="32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изображений данного типа</a:t>
            </a:r>
            <a:endParaRPr lang="ru-RU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87A4DE-8425-9D0C-52BD-879CA30CD6F1}"/>
              </a:ext>
            </a:extLst>
          </p:cNvPr>
          <p:cNvSpPr txBox="1"/>
          <p:nvPr/>
        </p:nvSpPr>
        <p:spPr>
          <a:xfrm>
            <a:off x="7305369" y="5189573"/>
            <a:ext cx="46408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Студенты 46 группы , 4 курса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ФКТиПМ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Сапунова А. А.</a:t>
            </a:r>
          </a:p>
          <a:p>
            <a:pPr algn="r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Мирошниченко А. Н.</a:t>
            </a:r>
          </a:p>
        </p:txBody>
      </p:sp>
    </p:spTree>
    <p:extLst>
      <p:ext uri="{BB962C8B-B14F-4D97-AF65-F5344CB8AC3E}">
        <p14:creationId xmlns:p14="http://schemas.microsoft.com/office/powerpoint/2010/main" val="1664113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37B0AE-A783-8426-6669-8D2499B82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654" y="95765"/>
            <a:ext cx="4295320" cy="26980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4E1257-E843-5EFC-AA19-9AF616985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884" y="3611931"/>
            <a:ext cx="4131749" cy="26559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80B634-7DA3-0A10-6CDD-F115F8836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8654" y="3615657"/>
            <a:ext cx="4295320" cy="265226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BB0C962-52EC-4530-B27C-879C7E8253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956" y="95765"/>
            <a:ext cx="4117677" cy="26980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14FBF1-EA0A-6821-0CE8-F24E8869383C}"/>
              </a:ext>
            </a:extLst>
          </p:cNvPr>
          <p:cNvSpPr txBox="1"/>
          <p:nvPr/>
        </p:nvSpPr>
        <p:spPr>
          <a:xfrm>
            <a:off x="1469572" y="2873011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/>
              <a:t>Оригинальное изображение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8096B7-35CE-471F-4CB3-0CCACDCB8BD1}"/>
              </a:ext>
            </a:extLst>
          </p:cNvPr>
          <p:cNvSpPr txBox="1"/>
          <p:nvPr/>
        </p:nvSpPr>
        <p:spPr>
          <a:xfrm>
            <a:off x="7934632" y="285104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</a:t>
            </a:r>
            <a:r>
              <a:rPr lang="ru-RU" dirty="0" err="1"/>
              <a:t>Собеля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721194-8EEA-E054-46E7-7BCF4CEBDBF6}"/>
              </a:ext>
            </a:extLst>
          </p:cNvPr>
          <p:cNvSpPr txBox="1"/>
          <p:nvPr/>
        </p:nvSpPr>
        <p:spPr>
          <a:xfrm>
            <a:off x="1905000" y="6295370"/>
            <a:ext cx="69759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/>
              <a:t>Оператор Прюитта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372E6A-130B-84D6-D47E-5D1D878745B5}"/>
              </a:ext>
            </a:extLst>
          </p:cNvPr>
          <p:cNvSpPr txBox="1"/>
          <p:nvPr/>
        </p:nvSpPr>
        <p:spPr>
          <a:xfrm>
            <a:off x="7934632" y="6295370"/>
            <a:ext cx="701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Робертса</a:t>
            </a:r>
          </a:p>
        </p:txBody>
      </p:sp>
    </p:spTree>
    <p:extLst>
      <p:ext uri="{BB962C8B-B14F-4D97-AF65-F5344CB8AC3E}">
        <p14:creationId xmlns:p14="http://schemas.microsoft.com/office/powerpoint/2010/main" val="69454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81D01BB-5751-00C6-CF7B-25A55D0CB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38" y="116085"/>
            <a:ext cx="3961024" cy="264068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70FDEA0-5405-C356-5D21-7CBE924AE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717" y="102183"/>
            <a:ext cx="3853828" cy="266269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6DF5EF6-B2EC-54ED-6E9F-F25EDC5C4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438" y="3388409"/>
            <a:ext cx="3961024" cy="297573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552513D-3D84-715D-82FF-6D72C86C7E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4717" y="3323983"/>
            <a:ext cx="3853828" cy="30401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B4C71A1-54EC-B0F0-0A42-84989368C8A3}"/>
              </a:ext>
            </a:extLst>
          </p:cNvPr>
          <p:cNvSpPr txBox="1"/>
          <p:nvPr/>
        </p:nvSpPr>
        <p:spPr>
          <a:xfrm>
            <a:off x="1555946" y="2811109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/>
              <a:t>Оригинальное изображение</a:t>
            </a:r>
            <a:endParaRPr lang="ru-RU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FD9FD17-D60A-C4C5-D1DF-7489525255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0045" y="2748865"/>
            <a:ext cx="6145301" cy="49381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7259BDD-0C49-E4C2-0A34-20F9F8E7A419}"/>
              </a:ext>
            </a:extLst>
          </p:cNvPr>
          <p:cNvSpPr txBox="1"/>
          <p:nvPr/>
        </p:nvSpPr>
        <p:spPr>
          <a:xfrm>
            <a:off x="1981200" y="6380454"/>
            <a:ext cx="6735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</a:t>
            </a:r>
            <a:r>
              <a:rPr lang="ru-RU" dirty="0" err="1"/>
              <a:t>Прюитта</a:t>
            </a:r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300621-1C35-DAE8-E407-4BEA4AC27CB8}"/>
              </a:ext>
            </a:extLst>
          </p:cNvPr>
          <p:cNvSpPr txBox="1"/>
          <p:nvPr/>
        </p:nvSpPr>
        <p:spPr>
          <a:xfrm>
            <a:off x="7487265" y="6378493"/>
            <a:ext cx="6735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Робертса</a:t>
            </a:r>
          </a:p>
        </p:txBody>
      </p:sp>
    </p:spTree>
    <p:extLst>
      <p:ext uri="{BB962C8B-B14F-4D97-AF65-F5344CB8AC3E}">
        <p14:creationId xmlns:p14="http://schemas.microsoft.com/office/powerpoint/2010/main" val="2397157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A82C334-9AD6-BD80-B5F8-B121B89CD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3580828"/>
            <a:ext cx="4303611" cy="295232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FAE170-53DA-3BAA-5A06-82529DFEE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98" y="-1"/>
            <a:ext cx="4384592" cy="302608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7591D90-E6AA-332A-297F-A2637112C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0"/>
            <a:ext cx="4303612" cy="302608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5EAD192-85DD-5859-6590-09E0AB3016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698" y="3580829"/>
            <a:ext cx="4384592" cy="29523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11CC8F-6796-8A5A-A76C-B15D9E5E7F47}"/>
              </a:ext>
            </a:extLst>
          </p:cNvPr>
          <p:cNvSpPr txBox="1"/>
          <p:nvPr/>
        </p:nvSpPr>
        <p:spPr>
          <a:xfrm>
            <a:off x="1563329" y="30586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Оригинальное изображение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8654FE5-E680-730F-C525-BD0F98743A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1220" y="3010567"/>
            <a:ext cx="6145301" cy="4938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4D59BC9-E260-8CFC-5677-40586F5D633C}"/>
              </a:ext>
            </a:extLst>
          </p:cNvPr>
          <p:cNvSpPr txBox="1"/>
          <p:nvPr/>
        </p:nvSpPr>
        <p:spPr>
          <a:xfrm>
            <a:off x="1865671" y="6488668"/>
            <a:ext cx="67006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</a:t>
            </a:r>
            <a:r>
              <a:rPr lang="ru-RU" dirty="0" err="1"/>
              <a:t>Прюитта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3BB051-C9D8-9CA8-3631-FAEAB6079197}"/>
              </a:ext>
            </a:extLst>
          </p:cNvPr>
          <p:cNvSpPr txBox="1"/>
          <p:nvPr/>
        </p:nvSpPr>
        <p:spPr>
          <a:xfrm>
            <a:off x="7352071" y="6488668"/>
            <a:ext cx="67006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Оператор Робертса</a:t>
            </a:r>
          </a:p>
        </p:txBody>
      </p:sp>
    </p:spTree>
    <p:extLst>
      <p:ext uri="{BB962C8B-B14F-4D97-AF65-F5344CB8AC3E}">
        <p14:creationId xmlns:p14="http://schemas.microsoft.com/office/powerpoint/2010/main" val="10835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C16FF1-6D5D-5F08-6180-D6F387947B69}"/>
              </a:ext>
            </a:extLst>
          </p:cNvPr>
          <p:cNvSpPr txBox="1"/>
          <p:nvPr/>
        </p:nvSpPr>
        <p:spPr>
          <a:xfrm>
            <a:off x="1420761" y="1663994"/>
            <a:ext cx="935047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000" b="1" dirty="0"/>
              <a:t>Сравнительный анализ алгоритма </a:t>
            </a:r>
            <a:r>
              <a:rPr lang="ru-RU" sz="6000" b="1" dirty="0" err="1"/>
              <a:t>Канни</a:t>
            </a:r>
            <a:r>
              <a:rPr lang="ru-RU" sz="6000" b="1" dirty="0"/>
              <a:t> и метода водоразделов </a:t>
            </a:r>
          </a:p>
        </p:txBody>
      </p:sp>
    </p:spTree>
    <p:extLst>
      <p:ext uri="{BB962C8B-B14F-4D97-AF65-F5344CB8AC3E}">
        <p14:creationId xmlns:p14="http://schemas.microsoft.com/office/powerpoint/2010/main" val="1914549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00614-9C24-1983-2044-79FA3BF9CD0D}"/>
              </a:ext>
            </a:extLst>
          </p:cNvPr>
          <p:cNvSpPr txBox="1"/>
          <p:nvPr/>
        </p:nvSpPr>
        <p:spPr>
          <a:xfrm>
            <a:off x="550605" y="737420"/>
            <a:ext cx="1094330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0" i="0" dirty="0">
                <a:solidFill>
                  <a:srgbClr val="252525"/>
                </a:solidFill>
                <a:effectLst/>
                <a:latin typeface="open sans" panose="020B0606030504020204" pitchFamily="34" charset="0"/>
              </a:rPr>
              <a:t>Понятие водораздела основано на представлении изображения как трехмерной поверхности, где в качестве высоты используется уровень яркости пикселя. В этом случае на поверхности можно обнаружить три типа точек: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точки локального минимума;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точки, находящиеся на склоне, с которых вода сливается к центру водоема;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252525"/>
                </a:solidFill>
                <a:effectLst/>
                <a:latin typeface="Arial" panose="020B0604020202020204" pitchFamily="34" charset="0"/>
              </a:rPr>
              <a:t>точки, находящиеся на гребне возвышенности.</a:t>
            </a:r>
            <a:endParaRPr lang="en-US" b="0" i="0" dirty="0">
              <a:solidFill>
                <a:srgbClr val="252525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252525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ru-RU" b="0" i="0" dirty="0">
                <a:solidFill>
                  <a:srgbClr val="252525"/>
                </a:solidFill>
                <a:effectLst/>
                <a:latin typeface="open sans" panose="020B0606030504020204" pitchFamily="34" charset="0"/>
              </a:rPr>
              <a:t>Линии, образованные точками-гребнями, представляют собой линии водоразделов, поэтому основной задачей данного метода является именно поиск линий водоразделов.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6A72D4-9C1D-8B7A-B802-6E81D3D92404}"/>
              </a:ext>
            </a:extLst>
          </p:cNvPr>
          <p:cNvSpPr txBox="1"/>
          <p:nvPr/>
        </p:nvSpPr>
        <p:spPr>
          <a:xfrm>
            <a:off x="550606" y="3429000"/>
            <a:ext cx="10943303" cy="2588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/>
              <a:t>Алгоритм</a:t>
            </a:r>
            <a:r>
              <a:rPr lang="en-US" sz="2000" b="1" dirty="0"/>
              <a:t>:</a:t>
            </a:r>
            <a:endParaRPr lang="ru-RU" sz="2000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dirty="0"/>
              <a:t>В местах локального минимума образуем «дырки», через которые вода начнет заполнять трехмерную поверхность.</a:t>
            </a:r>
          </a:p>
          <a:p>
            <a:pPr>
              <a:lnSpc>
                <a:spcPct val="150000"/>
              </a:lnSpc>
            </a:pPr>
            <a:r>
              <a:rPr lang="ru-RU" dirty="0"/>
              <a:t>2. Если вода с двух сторон гребня готова объединиться в один бассейн, устанавливаем перегородку.</a:t>
            </a:r>
          </a:p>
          <a:p>
            <a:pPr>
              <a:lnSpc>
                <a:spcPct val="150000"/>
              </a:lnSpc>
            </a:pPr>
            <a:r>
              <a:rPr lang="ru-RU" dirty="0"/>
              <a:t>3. Когда над водой останутся только загородки, останавливаем алгоритм.</a:t>
            </a:r>
          </a:p>
          <a:p>
            <a:pPr>
              <a:lnSpc>
                <a:spcPct val="150000"/>
              </a:lnSpc>
            </a:pPr>
            <a:r>
              <a:rPr lang="ru-RU" dirty="0"/>
              <a:t>Полученные таким образом перегородки и есть требуемые линии водоразделов.</a:t>
            </a:r>
          </a:p>
        </p:txBody>
      </p:sp>
    </p:spTree>
    <p:extLst>
      <p:ext uri="{BB962C8B-B14F-4D97-AF65-F5344CB8AC3E}">
        <p14:creationId xmlns:p14="http://schemas.microsoft.com/office/powerpoint/2010/main" val="134237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BAFC977-7F61-CDBF-F624-CA275F5B9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12" y="945429"/>
            <a:ext cx="5367399" cy="359707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B36E7CC-6B87-8A22-C3E5-1CA1693BF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510" y="945429"/>
            <a:ext cx="5367398" cy="36066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31D3C4-9B2E-AB17-D62D-9D8A195276FF}"/>
              </a:ext>
            </a:extLst>
          </p:cNvPr>
          <p:cNvSpPr txBox="1"/>
          <p:nvPr/>
        </p:nvSpPr>
        <p:spPr>
          <a:xfrm>
            <a:off x="269312" y="4739599"/>
            <a:ext cx="68874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Метод водоразделов</a:t>
            </a:r>
          </a:p>
          <a:p>
            <a:endParaRPr lang="ru-RU" dirty="0"/>
          </a:p>
          <a:p>
            <a:r>
              <a:rPr lang="ru-RU" dirty="0"/>
              <a:t>Время работы: 0.020083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7665DB-DF0A-E39F-05FF-F36BB9FB04F9}"/>
              </a:ext>
            </a:extLst>
          </p:cNvPr>
          <p:cNvSpPr txBox="1"/>
          <p:nvPr/>
        </p:nvSpPr>
        <p:spPr>
          <a:xfrm>
            <a:off x="6007510" y="4739599"/>
            <a:ext cx="688749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 </a:t>
            </a:r>
            <a:r>
              <a:rPr lang="ru-RU" b="1" dirty="0" err="1"/>
              <a:t>Канни</a:t>
            </a:r>
            <a:endParaRPr lang="ru-RU" b="1" dirty="0"/>
          </a:p>
          <a:p>
            <a:endParaRPr lang="ru-RU" dirty="0"/>
          </a:p>
          <a:p>
            <a:r>
              <a:rPr lang="ru-RU" dirty="0"/>
              <a:t>Время работы: 0.002408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2176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47A71A-986F-3282-B028-F99A107461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23"/>
          <a:stretch/>
        </p:blipFill>
        <p:spPr>
          <a:xfrm>
            <a:off x="270920" y="498988"/>
            <a:ext cx="5718633" cy="376580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0607B2-9CCD-19D7-E815-35B329F35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449" y="498988"/>
            <a:ext cx="5709315" cy="37658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B796A7-1CA1-FB6C-36C8-C6E10F7BEBB9}"/>
              </a:ext>
            </a:extLst>
          </p:cNvPr>
          <p:cNvSpPr txBox="1"/>
          <p:nvPr/>
        </p:nvSpPr>
        <p:spPr>
          <a:xfrm>
            <a:off x="270920" y="449408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Метод водоразделов</a:t>
            </a:r>
            <a:endParaRPr lang="en-US" b="1" dirty="0"/>
          </a:p>
          <a:p>
            <a:endParaRPr lang="en-US" dirty="0"/>
          </a:p>
          <a:p>
            <a:r>
              <a:rPr lang="ru-RU" dirty="0"/>
              <a:t>Время работы: 0.019954</a:t>
            </a:r>
          </a:p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0B4DA-96FE-D86D-A21B-EF93FBE72CC4}"/>
              </a:ext>
            </a:extLst>
          </p:cNvPr>
          <p:cNvSpPr txBox="1"/>
          <p:nvPr/>
        </p:nvSpPr>
        <p:spPr>
          <a:xfrm>
            <a:off x="6202449" y="4494088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 </a:t>
            </a:r>
            <a:r>
              <a:rPr lang="ru-RU" b="1" dirty="0" err="1"/>
              <a:t>Канни</a:t>
            </a:r>
            <a:endParaRPr lang="ru-RU" b="1" dirty="0"/>
          </a:p>
          <a:p>
            <a:endParaRPr lang="ru-RU" dirty="0"/>
          </a:p>
          <a:p>
            <a:r>
              <a:rPr lang="ru-RU" dirty="0"/>
              <a:t>Время работы: 0.005645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0610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7A2514E-0717-3DED-0D74-2F37ECE0E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13" y="761081"/>
            <a:ext cx="5650944" cy="376729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3B5AA1-A3DA-F2F8-FABE-4A9F0A999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700" y="761081"/>
            <a:ext cx="5662134" cy="37672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D0DAE1-9513-01B5-0D14-68D096BC8918}"/>
              </a:ext>
            </a:extLst>
          </p:cNvPr>
          <p:cNvSpPr txBox="1"/>
          <p:nvPr/>
        </p:nvSpPr>
        <p:spPr>
          <a:xfrm>
            <a:off x="195723" y="4758415"/>
            <a:ext cx="69366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Алгоритма водоразделов</a:t>
            </a:r>
          </a:p>
          <a:p>
            <a:endParaRPr lang="ru-RU" dirty="0"/>
          </a:p>
          <a:p>
            <a:r>
              <a:rPr lang="ru-RU" dirty="0"/>
              <a:t>Время работы: 0.005342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D4F0B3-0D29-91BA-5EAA-E91EA16E5837}"/>
              </a:ext>
            </a:extLst>
          </p:cNvPr>
          <p:cNvSpPr txBox="1"/>
          <p:nvPr/>
        </p:nvSpPr>
        <p:spPr>
          <a:xfrm>
            <a:off x="6388010" y="4758415"/>
            <a:ext cx="69366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 </a:t>
            </a:r>
            <a:r>
              <a:rPr lang="ru-RU" b="1" dirty="0" err="1"/>
              <a:t>Канни</a:t>
            </a:r>
            <a:endParaRPr lang="ru-RU" b="1" dirty="0"/>
          </a:p>
          <a:p>
            <a:endParaRPr lang="ru-RU" dirty="0"/>
          </a:p>
          <a:p>
            <a:r>
              <a:rPr lang="ru-RU" dirty="0"/>
              <a:t>Время работы: 0.002303</a:t>
            </a:r>
          </a:p>
        </p:txBody>
      </p:sp>
    </p:spTree>
    <p:extLst>
      <p:ext uri="{BB962C8B-B14F-4D97-AF65-F5344CB8AC3E}">
        <p14:creationId xmlns:p14="http://schemas.microsoft.com/office/powerpoint/2010/main" val="4256981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042298-6C21-123B-54AF-6E1E99C31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14" y="876297"/>
            <a:ext cx="5241516" cy="350122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642DE11-6B85-D461-4520-6D4E324FB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976" y="876297"/>
            <a:ext cx="5279513" cy="35012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7611C7-CDF7-FC1F-2BC5-4EEF990BA9F7}"/>
              </a:ext>
            </a:extLst>
          </p:cNvPr>
          <p:cNvSpPr txBox="1"/>
          <p:nvPr/>
        </p:nvSpPr>
        <p:spPr>
          <a:xfrm>
            <a:off x="284214" y="4748583"/>
            <a:ext cx="72906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Метод водоразделов</a:t>
            </a:r>
          </a:p>
          <a:p>
            <a:endParaRPr lang="ru-RU" dirty="0"/>
          </a:p>
          <a:p>
            <a:r>
              <a:rPr lang="ru-RU" dirty="0"/>
              <a:t>Время работы: 0.016590</a:t>
            </a:r>
          </a:p>
          <a:p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05832D-B23E-C7FF-2953-A12713F67462}"/>
              </a:ext>
            </a:extLst>
          </p:cNvPr>
          <p:cNvSpPr txBox="1"/>
          <p:nvPr/>
        </p:nvSpPr>
        <p:spPr>
          <a:xfrm>
            <a:off x="6331976" y="4748584"/>
            <a:ext cx="72906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Алгоритм </a:t>
            </a:r>
            <a:r>
              <a:rPr lang="ru-RU" b="1" dirty="0" err="1"/>
              <a:t>Канни</a:t>
            </a:r>
            <a:endParaRPr lang="ru-RU" b="1" dirty="0"/>
          </a:p>
          <a:p>
            <a:endParaRPr lang="ru-RU" dirty="0"/>
          </a:p>
          <a:p>
            <a:r>
              <a:rPr lang="ru-RU" dirty="0"/>
              <a:t>Время работы: 0.004026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128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кань&#10;&#10;Автоматически созданное описание">
            <a:extLst>
              <a:ext uri="{FF2B5EF4-FFF2-40B4-BE49-F238E27FC236}">
                <a16:creationId xmlns:a16="http://schemas.microsoft.com/office/drawing/2014/main" id="{34D53BA3-3237-F7DF-F86A-42B318D12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64" y="1451957"/>
            <a:ext cx="3721166" cy="256590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8C3AB5-4587-39E3-F2BF-4E42CC30D2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738" y="1458349"/>
            <a:ext cx="3721166" cy="25595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E32195-8115-C66E-B3AE-62F00F8194AA}"/>
              </a:ext>
            </a:extLst>
          </p:cNvPr>
          <p:cNvSpPr txBox="1"/>
          <p:nvPr/>
        </p:nvSpPr>
        <p:spPr>
          <a:xfrm>
            <a:off x="2866447" y="34578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b="1" dirty="0"/>
              <a:t>Набор данных для анализа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55F5B4D-42BC-BD8A-0CD6-76B62FD8C4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64" y="4488413"/>
            <a:ext cx="3721166" cy="1441533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A2A5BB5-F1E3-2794-8A6A-7CA954F330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6738" y="4484096"/>
            <a:ext cx="3721165" cy="143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39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0A4089-8676-E7DA-D4A9-DC2B664DE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75" y="862362"/>
            <a:ext cx="3718882" cy="252690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A28C54-DB9B-46EE-0F43-5F96EA1C38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305" y="862362"/>
            <a:ext cx="3697515" cy="256663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AEDDCD8-4514-1B04-1F62-E50D94F90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075" y="4048125"/>
            <a:ext cx="3718882" cy="139894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9A75E97-B307-668A-7DCF-A21C111B23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9065" y="4048125"/>
            <a:ext cx="3790692" cy="139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882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кань&#10;&#10;Автоматически созданное описание">
            <a:extLst>
              <a:ext uri="{FF2B5EF4-FFF2-40B4-BE49-F238E27FC236}">
                <a16:creationId xmlns:a16="http://schemas.microsoft.com/office/drawing/2014/main" id="{833C1BDE-4923-95D5-E578-ED63A730A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799" y="778150"/>
            <a:ext cx="3739421" cy="26508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9CF0D7A-D057-93BD-D80A-6124202D84CC}"/>
              </a:ext>
            </a:extLst>
          </p:cNvPr>
          <p:cNvSpPr txBox="1"/>
          <p:nvPr/>
        </p:nvSpPr>
        <p:spPr>
          <a:xfrm>
            <a:off x="2123767" y="98548"/>
            <a:ext cx="101763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Оптимальные параметры для порогов фильтрации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591FC06-29DA-30CB-E6C7-947989497FCE}"/>
              </a:ext>
            </a:extLst>
          </p:cNvPr>
          <p:cNvSpPr txBox="1"/>
          <p:nvPr/>
        </p:nvSpPr>
        <p:spPr>
          <a:xfrm>
            <a:off x="4749220" y="696508"/>
            <a:ext cx="61500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Оригинальное </a:t>
            </a:r>
          </a:p>
          <a:p>
            <a:r>
              <a:rPr lang="ru-RU" dirty="0"/>
              <a:t>изображение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C7AF72F-BB4C-1158-174B-EF3876F3D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345" y="690803"/>
            <a:ext cx="3750410" cy="27266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86A07B-60FE-1B47-A6B4-1049DB944FD5}"/>
              </a:ext>
            </a:extLst>
          </p:cNvPr>
          <p:cNvSpPr txBox="1"/>
          <p:nvPr/>
        </p:nvSpPr>
        <p:spPr>
          <a:xfrm>
            <a:off x="10387174" y="684874"/>
            <a:ext cx="81843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70</a:t>
            </a:r>
          </a:p>
          <a:p>
            <a:r>
              <a:rPr lang="en-US" sz="1200" dirty="0"/>
              <a:t>high</a:t>
            </a:r>
            <a:r>
              <a:rPr lang="ru-RU" sz="1200" dirty="0"/>
              <a:t>_</a:t>
            </a:r>
            <a:r>
              <a:rPr lang="en-US" sz="1200" dirty="0"/>
              <a:t>level = </a:t>
            </a:r>
            <a:r>
              <a:rPr lang="en-US" sz="1200" dirty="0" err="1"/>
              <a:t>max_grad</a:t>
            </a:r>
            <a:r>
              <a:rPr lang="en-US" sz="1200" dirty="0"/>
              <a:t> // 50</a:t>
            </a:r>
            <a:endParaRPr lang="ru-RU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DD3720-75D5-A87B-8B89-095EE460F506}"/>
              </a:ext>
            </a:extLst>
          </p:cNvPr>
          <p:cNvSpPr txBox="1"/>
          <p:nvPr/>
        </p:nvSpPr>
        <p:spPr>
          <a:xfrm>
            <a:off x="4669544" y="3763556"/>
            <a:ext cx="9284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20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10</a:t>
            </a:r>
            <a:endParaRPr lang="ru-RU" sz="12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3A2AB3F-F3EE-6F75-965A-01A066152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495" y="3711713"/>
            <a:ext cx="3795726" cy="296578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9ED39F9-6436-DDFE-E24D-FB2E2F3BD723}"/>
              </a:ext>
            </a:extLst>
          </p:cNvPr>
          <p:cNvSpPr txBox="1"/>
          <p:nvPr/>
        </p:nvSpPr>
        <p:spPr>
          <a:xfrm>
            <a:off x="10387174" y="3815399"/>
            <a:ext cx="91289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6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3</a:t>
            </a:r>
            <a:endParaRPr lang="ru-RU" sz="1200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F16C02AC-BA0F-0A62-C14E-E586CBE503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7041" y="3757717"/>
            <a:ext cx="3742714" cy="287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84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4FE6F36C-7197-AF77-16D4-B3C3A63FE961}"/>
              </a:ext>
            </a:extLst>
          </p:cNvPr>
          <p:cNvSpPr txBox="1"/>
          <p:nvPr/>
        </p:nvSpPr>
        <p:spPr>
          <a:xfrm>
            <a:off x="10259929" y="319816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6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3</a:t>
            </a:r>
            <a:endParaRPr lang="ru-RU" sz="1200" dirty="0"/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18C7C356-6A8B-E232-AD3B-0E5F4A7854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603" y="101415"/>
            <a:ext cx="3691374" cy="2460916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5D6F724-97B6-C496-9BF3-150B2E219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387" y="101415"/>
            <a:ext cx="3499113" cy="246091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24AFCFB-1823-1532-F5F7-87B89DAD34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804" y="3162908"/>
            <a:ext cx="3616173" cy="279162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D90916C-D061-9770-7668-BEB53166E2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2387" y="3162908"/>
            <a:ext cx="3499113" cy="27916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63FE22-F33E-8B6F-A9E3-9E04E0EB0795}"/>
              </a:ext>
            </a:extLst>
          </p:cNvPr>
          <p:cNvSpPr txBox="1"/>
          <p:nvPr/>
        </p:nvSpPr>
        <p:spPr>
          <a:xfrm>
            <a:off x="4675977" y="3162908"/>
            <a:ext cx="81793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6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BBE8C8-ADF0-E89C-43B7-626C9ED03DEF}"/>
              </a:ext>
            </a:extLst>
          </p:cNvPr>
          <p:cNvSpPr txBox="1"/>
          <p:nvPr/>
        </p:nvSpPr>
        <p:spPr>
          <a:xfrm>
            <a:off x="10301500" y="112395"/>
            <a:ext cx="81793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err="1"/>
              <a:t>low_level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6</a:t>
            </a:r>
          </a:p>
          <a:p>
            <a:r>
              <a:rPr lang="en-US" sz="1200" dirty="0"/>
              <a:t> </a:t>
            </a:r>
            <a:r>
              <a:rPr lang="en-US" sz="1200" dirty="0" err="1"/>
              <a:t>high_level</a:t>
            </a:r>
            <a:r>
              <a:rPr lang="en-US" sz="1200" dirty="0"/>
              <a:t> = </a:t>
            </a:r>
            <a:r>
              <a:rPr lang="en-US" sz="1200" dirty="0" err="1"/>
              <a:t>max_grad</a:t>
            </a:r>
            <a:r>
              <a:rPr lang="en-US" sz="1200" dirty="0"/>
              <a:t> //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33481D-9A2A-E0B0-02CC-A53C6458F649}"/>
              </a:ext>
            </a:extLst>
          </p:cNvPr>
          <p:cNvSpPr txBox="1"/>
          <p:nvPr/>
        </p:nvSpPr>
        <p:spPr>
          <a:xfrm>
            <a:off x="4756364" y="112395"/>
            <a:ext cx="92394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Оригинальное </a:t>
            </a:r>
          </a:p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3210431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722E1E-D316-D27B-8D3C-A4757763F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942" y="570025"/>
            <a:ext cx="3554402" cy="2517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AC24FB-8AC4-B0E6-57D4-FE41DB0879E3}"/>
              </a:ext>
            </a:extLst>
          </p:cNvPr>
          <p:cNvSpPr txBox="1"/>
          <p:nvPr/>
        </p:nvSpPr>
        <p:spPr>
          <a:xfrm>
            <a:off x="9854344" y="599539"/>
            <a:ext cx="695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 = </a:t>
            </a:r>
            <a:r>
              <a:rPr lang="ru-RU" dirty="0"/>
              <a:t>3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D2F2023-B82A-4D44-24D0-48389C092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747" y="3585905"/>
            <a:ext cx="3549380" cy="27363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8C9CD1-43A4-4F04-B3A8-2C22F920775D}"/>
              </a:ext>
            </a:extLst>
          </p:cNvPr>
          <p:cNvSpPr txBox="1"/>
          <p:nvPr/>
        </p:nvSpPr>
        <p:spPr>
          <a:xfrm>
            <a:off x="4835084" y="3585905"/>
            <a:ext cx="1104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 = </a:t>
            </a:r>
            <a:r>
              <a:rPr lang="ru-RU" dirty="0"/>
              <a:t>7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5D386C7-6E63-6A03-2E25-19BB15180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9942" y="3613666"/>
            <a:ext cx="3554402" cy="273635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45FC302-A3CE-BA3C-DA08-4F1884E85C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2747" y="570024"/>
            <a:ext cx="3547515" cy="25174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B30DCA2-77DC-5A5A-F720-277BEC4A3DAF}"/>
              </a:ext>
            </a:extLst>
          </p:cNvPr>
          <p:cNvSpPr txBox="1"/>
          <p:nvPr/>
        </p:nvSpPr>
        <p:spPr>
          <a:xfrm>
            <a:off x="9854344" y="358590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 = 13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53497B-96FD-8FC7-1208-FA1B6EF8FC0C}"/>
              </a:ext>
            </a:extLst>
          </p:cNvPr>
          <p:cNvSpPr txBox="1"/>
          <p:nvPr/>
        </p:nvSpPr>
        <p:spPr>
          <a:xfrm>
            <a:off x="3172766" y="80538"/>
            <a:ext cx="79733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/>
              <a:t>Оптимальные параметры для матрицы свертки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67016A-91B0-C7D9-54BD-245CE635FD98}"/>
              </a:ext>
            </a:extLst>
          </p:cNvPr>
          <p:cNvSpPr txBox="1"/>
          <p:nvPr/>
        </p:nvSpPr>
        <p:spPr>
          <a:xfrm>
            <a:off x="4730262" y="507980"/>
            <a:ext cx="79733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Оригинальное </a:t>
            </a:r>
          </a:p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4248221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886BCD9-04D3-5793-A310-BE44D2401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912" y="490021"/>
            <a:ext cx="3508574" cy="26915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18948F-FF14-273E-3A5B-1ACCC8029C1B}"/>
              </a:ext>
            </a:extLst>
          </p:cNvPr>
          <p:cNvSpPr txBox="1"/>
          <p:nvPr/>
        </p:nvSpPr>
        <p:spPr>
          <a:xfrm>
            <a:off x="4640486" y="5237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</a:t>
            </a:r>
            <a:r>
              <a:rPr lang="en-US" dirty="0"/>
              <a:t> = </a:t>
            </a:r>
            <a:r>
              <a:rPr lang="ru-RU" dirty="0"/>
              <a:t>0.5</a:t>
            </a:r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9020F7-C4F2-6316-4E03-B99D3CD99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133" y="3429000"/>
            <a:ext cx="3487353" cy="28110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0EAADB1-2773-9AEB-D48E-863757BCFC45}"/>
              </a:ext>
            </a:extLst>
          </p:cNvPr>
          <p:cNvSpPr txBox="1"/>
          <p:nvPr/>
        </p:nvSpPr>
        <p:spPr>
          <a:xfrm>
            <a:off x="4640486" y="33433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</a:t>
            </a:r>
            <a:r>
              <a:rPr lang="en-US" dirty="0"/>
              <a:t> = </a:t>
            </a:r>
            <a:r>
              <a:rPr lang="ru-RU" dirty="0"/>
              <a:t>1</a:t>
            </a:r>
            <a:endParaRPr lang="en-US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8A22B1C-6812-9EB2-F08B-9E7BBB119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4673" y="490021"/>
            <a:ext cx="3429811" cy="26915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49189D-B1BA-39FB-47CA-BC1FED4FADBD}"/>
              </a:ext>
            </a:extLst>
          </p:cNvPr>
          <p:cNvSpPr txBox="1"/>
          <p:nvPr/>
        </p:nvSpPr>
        <p:spPr>
          <a:xfrm>
            <a:off x="9313353" y="4900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 </a:t>
            </a:r>
            <a:r>
              <a:rPr lang="en-US" dirty="0">
                <a:sym typeface="Symbol" panose="05050102010706020507" pitchFamily="18" charset="2"/>
              </a:rPr>
              <a:t> </a:t>
            </a:r>
            <a:r>
              <a:rPr lang="ru-RU" dirty="0"/>
              <a:t>= 1.5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87005B3-02DC-5C4B-D130-518F012E87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4673" y="3499387"/>
            <a:ext cx="3429811" cy="274063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D1E313C-306D-9BDA-E1EB-1DE5C0EC9546}"/>
              </a:ext>
            </a:extLst>
          </p:cNvPr>
          <p:cNvSpPr txBox="1"/>
          <p:nvPr/>
        </p:nvSpPr>
        <p:spPr>
          <a:xfrm>
            <a:off x="9427866" y="3499387"/>
            <a:ext cx="7923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ym typeface="Symbol" panose="05050102010706020507" pitchFamily="18" charset="2"/>
              </a:rPr>
              <a:t></a:t>
            </a:r>
            <a:r>
              <a:rPr lang="ru-RU" dirty="0"/>
              <a:t> =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030CD7-4401-C88F-ECD1-573870A702C8}"/>
              </a:ext>
            </a:extLst>
          </p:cNvPr>
          <p:cNvSpPr txBox="1"/>
          <p:nvPr/>
        </p:nvSpPr>
        <p:spPr>
          <a:xfrm>
            <a:off x="2886199" y="-52525"/>
            <a:ext cx="86767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/>
              <a:t>Оптимальные параметры для </a:t>
            </a:r>
            <a:r>
              <a:rPr lang="en-US" sz="2400" b="1" dirty="0">
                <a:sym typeface="Symbol" panose="05050102010706020507" pitchFamily="18" charset="2"/>
              </a:rPr>
              <a:t> 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942019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B5ECEF-F4D2-2F6C-B857-131C6B835EF3}"/>
              </a:ext>
            </a:extLst>
          </p:cNvPr>
          <p:cNvSpPr txBox="1"/>
          <p:nvPr/>
        </p:nvSpPr>
        <p:spPr>
          <a:xfrm>
            <a:off x="580102" y="571570"/>
            <a:ext cx="10785987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b="1" dirty="0"/>
              <a:t>Принципы построения алгоритма </a:t>
            </a:r>
            <a:r>
              <a:rPr lang="ru-RU" sz="4400" b="1" dirty="0" err="1"/>
              <a:t>Канни</a:t>
            </a:r>
            <a:r>
              <a:rPr lang="ru-RU" sz="4400" b="1" dirty="0"/>
              <a:t>:</a:t>
            </a:r>
          </a:p>
          <a:p>
            <a:endParaRPr lang="ru-RU" sz="4400" dirty="0"/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Построение ч</a:t>
            </a:r>
            <a:r>
              <a:rPr lang="en-US" sz="4400" dirty="0"/>
              <a:t>/</a:t>
            </a:r>
            <a:r>
              <a:rPr lang="ru-RU" sz="4400" dirty="0"/>
              <a:t>б изображения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Применение фильтра для подавления шумов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Вычисление градиента функции яркости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Подавление </a:t>
            </a:r>
            <a:r>
              <a:rPr lang="ru-RU" sz="4400" dirty="0" err="1"/>
              <a:t>немаксимумов</a:t>
            </a:r>
            <a:endParaRPr lang="ru-RU" sz="4400" dirty="0"/>
          </a:p>
          <a:p>
            <a:pPr marL="342900" indent="-342900">
              <a:buFont typeface="+mj-lt"/>
              <a:buAutoNum type="arabicPeriod"/>
            </a:pPr>
            <a:r>
              <a:rPr lang="ru-RU" sz="4400" dirty="0"/>
              <a:t>Двойная пороговая фильтрация</a:t>
            </a:r>
          </a:p>
        </p:txBody>
      </p:sp>
    </p:spTree>
    <p:extLst>
      <p:ext uri="{BB962C8B-B14F-4D97-AF65-F5344CB8AC3E}">
        <p14:creationId xmlns:p14="http://schemas.microsoft.com/office/powerpoint/2010/main" val="72939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E0DCF0-B4E7-AACD-9636-17E796938A80}"/>
              </a:ext>
            </a:extLst>
          </p:cNvPr>
          <p:cNvSpPr txBox="1"/>
          <p:nvPr/>
        </p:nvSpPr>
        <p:spPr>
          <a:xfrm>
            <a:off x="943897" y="1966902"/>
            <a:ext cx="1047135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800" b="1" dirty="0"/>
              <a:t>Тестирование алгоритма </a:t>
            </a:r>
            <a:r>
              <a:rPr lang="ru-RU" sz="4800" b="1" dirty="0" err="1"/>
              <a:t>Канни</a:t>
            </a:r>
            <a:r>
              <a:rPr lang="ru-RU" sz="4800" b="1" dirty="0"/>
              <a:t> с  заменой оператора </a:t>
            </a:r>
            <a:r>
              <a:rPr lang="ru-RU" sz="4800" b="1" dirty="0" err="1"/>
              <a:t>Собеля</a:t>
            </a:r>
            <a:r>
              <a:rPr lang="ru-RU" sz="4800" b="1" dirty="0"/>
              <a:t> на операторы </a:t>
            </a:r>
            <a:r>
              <a:rPr lang="ru-RU" sz="4800" b="1" dirty="0" err="1"/>
              <a:t>Прюитта</a:t>
            </a:r>
            <a:r>
              <a:rPr lang="ru-RU" sz="4800" b="1" dirty="0"/>
              <a:t> и Робертса</a:t>
            </a:r>
          </a:p>
        </p:txBody>
      </p:sp>
    </p:spTree>
    <p:extLst>
      <p:ext uri="{BB962C8B-B14F-4D97-AF65-F5344CB8AC3E}">
        <p14:creationId xmlns:p14="http://schemas.microsoft.com/office/powerpoint/2010/main" val="22361787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443</Words>
  <Application>Microsoft Office PowerPoint</Application>
  <PresentationFormat>Широкоэкранный</PresentationFormat>
  <Paragraphs>89</Paragraphs>
  <Slides>18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open sans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alexandra sapunova</dc:creator>
  <cp:lastModifiedBy>alexandra sapunova</cp:lastModifiedBy>
  <cp:revision>32</cp:revision>
  <dcterms:created xsi:type="dcterms:W3CDTF">2022-10-21T21:37:26Z</dcterms:created>
  <dcterms:modified xsi:type="dcterms:W3CDTF">2022-10-22T09:47:40Z</dcterms:modified>
</cp:coreProperties>
</file>

<file path=docProps/thumbnail.jpeg>
</file>